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60" r:id="rId5"/>
    <p:sldId id="259" r:id="rId6"/>
    <p:sldId id="262" r:id="rId7"/>
    <p:sldId id="261" r:id="rId8"/>
    <p:sldId id="263" r:id="rId9"/>
    <p:sldId id="264" r:id="rId10"/>
    <p:sldId id="266" r:id="rId11"/>
    <p:sldId id="265" r:id="rId12"/>
    <p:sldId id="268" r:id="rId13"/>
    <p:sldId id="267" r:id="rId14"/>
    <p:sldId id="270" r:id="rId15"/>
    <p:sldId id="269" r:id="rId16"/>
    <p:sldId id="272" r:id="rId17"/>
    <p:sldId id="271" r:id="rId18"/>
    <p:sldId id="274" r:id="rId19"/>
    <p:sldId id="273" r:id="rId20"/>
    <p:sldId id="276" r:id="rId21"/>
    <p:sldId id="275" r:id="rId22"/>
    <p:sldId id="278" r:id="rId23"/>
    <p:sldId id="277" r:id="rId24"/>
    <p:sldId id="279" r:id="rId25"/>
    <p:sldId id="280" r:id="rId26"/>
    <p:sldId id="282" r:id="rId27"/>
    <p:sldId id="281"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E6992B9-16E6-422A-9FC7-C1A4B4E9405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640325-861E-484F-B1C0-B64C295FC62D}"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3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6992B9-16E6-422A-9FC7-C1A4B4E9405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125209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6992B9-16E6-422A-9FC7-C1A4B4E9405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331330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6992B9-16E6-422A-9FC7-C1A4B4E9405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201176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E6992B9-16E6-422A-9FC7-C1A4B4E9405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640325-861E-484F-B1C0-B64C295FC62D}"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0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E6992B9-16E6-422A-9FC7-C1A4B4E9405B}" type="datetimeFigureOut">
              <a:rPr lang="tr-TR" smtClean="0"/>
              <a:t>25.02.2021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302282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E6992B9-16E6-422A-9FC7-C1A4B4E9405B}" type="datetimeFigureOut">
              <a:rPr lang="tr-TR" smtClean="0"/>
              <a:t>25.02.2021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326144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E6992B9-16E6-422A-9FC7-C1A4B4E9405B}" type="datetimeFigureOut">
              <a:rPr lang="tr-TR" smtClean="0"/>
              <a:t>25.02.2021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317954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6992B9-16E6-422A-9FC7-C1A4B4E9405B}" type="datetimeFigureOut">
              <a:rPr lang="tr-TR" smtClean="0"/>
              <a:t>25.02.2021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161657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6992B9-16E6-422A-9FC7-C1A4B4E9405B}" type="datetimeFigureOut">
              <a:rPr lang="tr-TR" smtClean="0"/>
              <a:t>25.02.2021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640325-861E-484F-B1C0-B64C295FC62D}" type="slidenum">
              <a:rPr lang="tr-TR" smtClean="0"/>
              <a:t>‹#›</a:t>
            </a:fld>
            <a:endParaRPr lang="tr-TR"/>
          </a:p>
        </p:txBody>
      </p:sp>
    </p:spTree>
    <p:extLst>
      <p:ext uri="{BB962C8B-B14F-4D97-AF65-F5344CB8AC3E}">
        <p14:creationId xmlns:p14="http://schemas.microsoft.com/office/powerpoint/2010/main" val="149951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E6992B9-16E6-422A-9FC7-C1A4B4E9405B}" type="datetimeFigureOut">
              <a:rPr lang="tr-TR" smtClean="0"/>
              <a:t>25.02.2021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640325-861E-484F-B1C0-B64C295FC62D}" type="slidenum">
              <a:rPr lang="tr-TR" smtClean="0"/>
              <a:t>‹#›</a:t>
            </a:fld>
            <a:endParaRPr lang="tr-TR"/>
          </a:p>
        </p:txBody>
      </p:sp>
    </p:spTree>
    <p:extLst>
      <p:ext uri="{BB962C8B-B14F-4D97-AF65-F5344CB8AC3E}">
        <p14:creationId xmlns:p14="http://schemas.microsoft.com/office/powerpoint/2010/main" val="20520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6992B9-16E6-422A-9FC7-C1A4B4E9405B}" type="datetimeFigureOut">
              <a:rPr lang="tr-TR" smtClean="0"/>
              <a:t>25.02.2021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640325-861E-484F-B1C0-B64C295FC62D}"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6097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C589DF-2D5E-460B-A7B1-53D5499F3ACE}"/>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9AB672D7-8168-4285-A413-63B3BC73B4CA}"/>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E1A20EB3-703C-401F-A58D-F9A3A9AE7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001500" cy="6858000"/>
          </a:xfrm>
          <a:prstGeom prst="rect">
            <a:avLst/>
          </a:prstGeom>
        </p:spPr>
      </p:pic>
    </p:spTree>
    <p:extLst>
      <p:ext uri="{BB962C8B-B14F-4D97-AF65-F5344CB8AC3E}">
        <p14:creationId xmlns:p14="http://schemas.microsoft.com/office/powerpoint/2010/main" val="423024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D5A206-2C95-4BB4-B7E8-3E0B96C061D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1AD00E72-1143-4DE4-988A-5125B6CB22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7984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E4BBC3-6084-46CE-83F2-2D840DCFA8C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ECC8733-4CCD-4744-8302-0AB56FD88503}"/>
              </a:ext>
            </a:extLst>
          </p:cNvPr>
          <p:cNvSpPr>
            <a:spLocks noGrp="1"/>
          </p:cNvSpPr>
          <p:nvPr>
            <p:ph idx="1"/>
          </p:nvPr>
        </p:nvSpPr>
        <p:spPr/>
        <p:txBody>
          <a:bodyPr>
            <a:normAutofit/>
          </a:bodyPr>
          <a:lstStyle/>
          <a:p>
            <a:pPr algn="ctr"/>
            <a:r>
              <a:rPr lang="tr-TR" sz="2600" b="1" dirty="0"/>
              <a:t>ERİK WEİLHENMAYER</a:t>
            </a:r>
          </a:p>
          <a:p>
            <a:r>
              <a:rPr lang="tr-TR" sz="2200" dirty="0">
                <a:latin typeface="Times New Roman" panose="02020603050405020304" pitchFamily="18" charset="0"/>
                <a:cs typeface="Times New Roman" panose="02020603050405020304" pitchFamily="18" charset="0"/>
              </a:rPr>
              <a:t>Daha 13 yaşındayken görme yetisini tamamen kaybeden Erik öğretmen ve güreş antrenörlüğü yapmaktaydı. Onu Dünya çapında üne kavuşturan başarısı ise 2001’de 7 kıtanın en yüksek zirvesi Everest’e tırmanması oldu. Dünya çapında bir sporcu kabul edilen Erik sayısız ödül alacağı tırmanışlarına devam etmiş ve maceralarını da “</a:t>
            </a:r>
            <a:r>
              <a:rPr lang="tr-TR" sz="2200" dirty="0" err="1">
                <a:latin typeface="Times New Roman" panose="02020603050405020304" pitchFamily="18" charset="0"/>
                <a:cs typeface="Times New Roman" panose="02020603050405020304" pitchFamily="18" charset="0"/>
              </a:rPr>
              <a:t>Touch</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the</a:t>
            </a:r>
            <a:r>
              <a:rPr lang="tr-TR" sz="2200" dirty="0">
                <a:latin typeface="Times New Roman" panose="02020603050405020304" pitchFamily="18" charset="0"/>
                <a:cs typeface="Times New Roman" panose="02020603050405020304" pitchFamily="18" charset="0"/>
              </a:rPr>
              <a:t> Top of </a:t>
            </a:r>
            <a:r>
              <a:rPr lang="tr-TR" sz="2200" dirty="0" err="1">
                <a:latin typeface="Times New Roman" panose="02020603050405020304" pitchFamily="18" charset="0"/>
                <a:cs typeface="Times New Roman" panose="02020603050405020304" pitchFamily="18" charset="0"/>
              </a:rPr>
              <a:t>the</a:t>
            </a:r>
            <a:r>
              <a:rPr lang="tr-TR" sz="2200" dirty="0">
                <a:latin typeface="Times New Roman" panose="02020603050405020304" pitchFamily="18" charset="0"/>
                <a:cs typeface="Times New Roman" panose="02020603050405020304" pitchFamily="18" charset="0"/>
              </a:rPr>
              <a:t> World” kitabında toplayarak sevenlerine ulaştırmıştı.</a:t>
            </a:r>
          </a:p>
        </p:txBody>
      </p:sp>
    </p:spTree>
    <p:extLst>
      <p:ext uri="{BB962C8B-B14F-4D97-AF65-F5344CB8AC3E}">
        <p14:creationId xmlns:p14="http://schemas.microsoft.com/office/powerpoint/2010/main" val="207446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DF831F-6070-4340-B694-762A5B2F2529}"/>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D209EA3-D046-4730-9218-3D1D58833E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955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E40FB2-13B6-4B4D-A58E-182A17694D3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15872C4-5300-4DD3-95C2-168994D15B4F}"/>
              </a:ext>
            </a:extLst>
          </p:cNvPr>
          <p:cNvSpPr>
            <a:spLocks noGrp="1"/>
          </p:cNvSpPr>
          <p:nvPr>
            <p:ph idx="1"/>
          </p:nvPr>
        </p:nvSpPr>
        <p:spPr/>
        <p:txBody>
          <a:bodyPr>
            <a:normAutofit/>
          </a:bodyPr>
          <a:lstStyle/>
          <a:p>
            <a:pPr algn="ctr"/>
            <a:r>
              <a:rPr lang="tr-TR" sz="2600" b="1" dirty="0"/>
              <a:t>CEMİL MERİÇ</a:t>
            </a:r>
          </a:p>
          <a:p>
            <a:r>
              <a:rPr lang="tr-TR" sz="2200" dirty="0">
                <a:latin typeface="Times New Roman" panose="02020603050405020304" pitchFamily="18" charset="0"/>
                <a:cs typeface="Times New Roman" panose="02020603050405020304" pitchFamily="18" charset="0"/>
              </a:rPr>
              <a:t>1916 yılında Hatay’da doğar. Daha önce var olan miyop gözü 38 yaşında çok okumaktan tamamen görmez olur. Kendisine has Türkçesi ile yazdığı yazıları ülkemizin en önemli dergi ve gazetelerinde yayınlanmış ve büyük ilgi çekmiştir.1984 ten sonra sağlığı bozulan Meriç beyin kanaması sonra felç olur ve 13.06.1987 de vefat eder.</a:t>
            </a:r>
          </a:p>
          <a:p>
            <a:endParaRPr lang="tr-TR" sz="2600" b="1" dirty="0"/>
          </a:p>
        </p:txBody>
      </p:sp>
    </p:spTree>
    <p:extLst>
      <p:ext uri="{BB962C8B-B14F-4D97-AF65-F5344CB8AC3E}">
        <p14:creationId xmlns:p14="http://schemas.microsoft.com/office/powerpoint/2010/main" val="134468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0EF65A-A63B-43DA-98B2-918649810C5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EEDA6C46-31FA-49FE-AC3E-85771E45A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9492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CE90EF-EC2F-4C74-8ABA-B5621BA2294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C34FE13-D106-4938-B3C7-0D5B7D705D07}"/>
              </a:ext>
            </a:extLst>
          </p:cNvPr>
          <p:cNvSpPr>
            <a:spLocks noGrp="1"/>
          </p:cNvSpPr>
          <p:nvPr>
            <p:ph idx="1"/>
          </p:nvPr>
        </p:nvSpPr>
        <p:spPr/>
        <p:txBody>
          <a:bodyPr>
            <a:normAutofit/>
          </a:bodyPr>
          <a:lstStyle/>
          <a:p>
            <a:pPr algn="ctr"/>
            <a:r>
              <a:rPr lang="tr-TR" sz="2600" b="1" dirty="0"/>
              <a:t>DAVİD PATERSON</a:t>
            </a:r>
          </a:p>
          <a:p>
            <a:r>
              <a:rPr lang="tr-TR" sz="2200" dirty="0">
                <a:latin typeface="Times New Roman" panose="02020603050405020304" pitchFamily="18" charset="0"/>
                <a:cs typeface="Times New Roman" panose="02020603050405020304" pitchFamily="18" charset="0"/>
              </a:rPr>
              <a:t>- 1954/ </a:t>
            </a:r>
            <a:r>
              <a:rPr lang="tr-TR" sz="2200" dirty="0" err="1">
                <a:latin typeface="Times New Roman" panose="02020603050405020304" pitchFamily="18" charset="0"/>
                <a:cs typeface="Times New Roman" panose="02020603050405020304" pitchFamily="18" charset="0"/>
              </a:rPr>
              <a:t>Brooklyn</a:t>
            </a: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 Bebekken kaptığı enfeksiyon sonucu sağ gözünü kaybetti.</a:t>
            </a:r>
          </a:p>
          <a:p>
            <a:r>
              <a:rPr lang="tr-TR" sz="2200" dirty="0">
                <a:latin typeface="Times New Roman" panose="02020603050405020304" pitchFamily="18" charset="0"/>
                <a:cs typeface="Times New Roman" panose="02020603050405020304" pitchFamily="18" charset="0"/>
              </a:rPr>
              <a:t>- 1983- Kolombiya Üniversitesine başladı.</a:t>
            </a:r>
          </a:p>
          <a:p>
            <a:r>
              <a:rPr lang="tr-TR" sz="2200" dirty="0">
                <a:latin typeface="Times New Roman" panose="02020603050405020304" pitchFamily="18" charset="0"/>
                <a:cs typeface="Times New Roman" panose="02020603050405020304" pitchFamily="18" charset="0"/>
              </a:rPr>
              <a:t>- Siyasete atıldı.</a:t>
            </a:r>
          </a:p>
          <a:p>
            <a:r>
              <a:rPr lang="tr-TR" sz="2200" dirty="0">
                <a:latin typeface="Times New Roman" panose="02020603050405020304" pitchFamily="18" charset="0"/>
                <a:cs typeface="Times New Roman" panose="02020603050405020304" pitchFamily="18" charset="0"/>
              </a:rPr>
              <a:t>- 23 yılda en sevilen siyasetçilerden biri oldu.</a:t>
            </a:r>
          </a:p>
          <a:p>
            <a:r>
              <a:rPr lang="tr-TR" sz="2200" dirty="0">
                <a:latin typeface="Times New Roman" panose="02020603050405020304" pitchFamily="18" charset="0"/>
                <a:cs typeface="Times New Roman" panose="02020603050405020304" pitchFamily="18" charset="0"/>
              </a:rPr>
              <a:t>- 2008 yılı seçimleri- New York’un 55. valisi oldu.</a:t>
            </a:r>
          </a:p>
          <a:p>
            <a:r>
              <a:rPr lang="tr-TR" sz="2200" dirty="0">
                <a:latin typeface="Times New Roman" panose="02020603050405020304" pitchFamily="18" charset="0"/>
                <a:cs typeface="Times New Roman" panose="02020603050405020304" pitchFamily="18" charset="0"/>
              </a:rPr>
              <a:t>- Halen görevini sürdürmektedir.</a:t>
            </a:r>
          </a:p>
        </p:txBody>
      </p:sp>
    </p:spTree>
    <p:extLst>
      <p:ext uri="{BB962C8B-B14F-4D97-AF65-F5344CB8AC3E}">
        <p14:creationId xmlns:p14="http://schemas.microsoft.com/office/powerpoint/2010/main" val="17986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E6D1A3-00FF-44C6-B33D-190EA8E9015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2FB3DCD2-1A00-451E-A60D-C829DCCA4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153310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EE7807-FC3F-4109-AB2B-B783A9198EA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B9D5212-1AE3-4538-A242-927F7B802C59}"/>
              </a:ext>
            </a:extLst>
          </p:cNvPr>
          <p:cNvSpPr>
            <a:spLocks noGrp="1"/>
          </p:cNvSpPr>
          <p:nvPr>
            <p:ph idx="1"/>
          </p:nvPr>
        </p:nvSpPr>
        <p:spPr/>
        <p:txBody>
          <a:bodyPr>
            <a:normAutofit/>
          </a:bodyPr>
          <a:lstStyle/>
          <a:p>
            <a:pPr algn="ctr"/>
            <a:r>
              <a:rPr lang="tr-TR" sz="2600" b="1" dirty="0"/>
              <a:t>BRİAN WİLSON</a:t>
            </a:r>
          </a:p>
          <a:p>
            <a:r>
              <a:rPr lang="tr-TR" dirty="0"/>
              <a:t>Birçok sanatçı müziğe fazla maruz kalmaktan dolayı duyma problemi yaşarken, </a:t>
            </a:r>
            <a:r>
              <a:rPr lang="tr-TR" dirty="0" err="1"/>
              <a:t>Brian</a:t>
            </a:r>
            <a:r>
              <a:rPr lang="tr-TR" dirty="0"/>
              <a:t> Wilson'ın problemi çocukluk yaşlarına dayanıyor. Küçüklüğünden beri sağ kulağı nerdeyse hiç duymayan sanatçı </a:t>
            </a:r>
            <a:r>
              <a:rPr lang="tr-TR" dirty="0" err="1"/>
              <a:t>Beach</a:t>
            </a:r>
            <a:r>
              <a:rPr lang="tr-TR" dirty="0"/>
              <a:t> </a:t>
            </a:r>
            <a:r>
              <a:rPr lang="tr-TR" dirty="0" err="1"/>
              <a:t>Boys</a:t>
            </a:r>
            <a:r>
              <a:rPr lang="tr-TR" dirty="0"/>
              <a:t> ve Pet </a:t>
            </a:r>
            <a:r>
              <a:rPr lang="tr-TR" dirty="0" err="1"/>
              <a:t>Sounds</a:t>
            </a:r>
            <a:r>
              <a:rPr lang="tr-TR" dirty="0"/>
              <a:t> gibi dünyaca ünlü albümlere imza attı.</a:t>
            </a:r>
            <a:endParaRPr lang="tr-TR" sz="2600" b="1" dirty="0"/>
          </a:p>
        </p:txBody>
      </p:sp>
    </p:spTree>
    <p:extLst>
      <p:ext uri="{BB962C8B-B14F-4D97-AF65-F5344CB8AC3E}">
        <p14:creationId xmlns:p14="http://schemas.microsoft.com/office/powerpoint/2010/main" val="130796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E846E2-27A4-46DA-8902-AAA3779BAE6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E1C5D15-8DC3-4CBF-9A13-38150A1F19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40878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9693EDC-E310-4F43-8976-E19C5351DEC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A16B43-04BB-486B-91A7-EE79730C6D24}"/>
              </a:ext>
            </a:extLst>
          </p:cNvPr>
          <p:cNvSpPr>
            <a:spLocks noGrp="1"/>
          </p:cNvSpPr>
          <p:nvPr>
            <p:ph idx="1"/>
          </p:nvPr>
        </p:nvSpPr>
        <p:spPr/>
        <p:txBody>
          <a:bodyPr>
            <a:normAutofit/>
          </a:bodyPr>
          <a:lstStyle/>
          <a:p>
            <a:pPr algn="ctr"/>
            <a:r>
              <a:rPr lang="tr-TR" sz="2600" b="1" dirty="0"/>
              <a:t>DAVE HEELEY</a:t>
            </a:r>
          </a:p>
          <a:p>
            <a:r>
              <a:rPr lang="tr-TR" sz="2200" dirty="0">
                <a:latin typeface="Times New Roman" panose="02020603050405020304" pitchFamily="18" charset="0"/>
                <a:cs typeface="Times New Roman" panose="02020603050405020304" pitchFamily="18" charset="0"/>
              </a:rPr>
              <a:t>- 20 yaşından beri kademeli görme zorluğu</a:t>
            </a:r>
          </a:p>
          <a:p>
            <a:r>
              <a:rPr lang="tr-TR" sz="2200" dirty="0">
                <a:latin typeface="Times New Roman" panose="02020603050405020304" pitchFamily="18" charset="0"/>
                <a:cs typeface="Times New Roman" panose="02020603050405020304" pitchFamily="18" charset="0"/>
              </a:rPr>
              <a:t>- İlerleyen yaşlarda görme duyusunu tamamen kaybetti.</a:t>
            </a:r>
          </a:p>
          <a:p>
            <a:r>
              <a:rPr lang="tr-TR" sz="2200" dirty="0">
                <a:latin typeface="Times New Roman" panose="02020603050405020304" pitchFamily="18" charset="0"/>
                <a:cs typeface="Times New Roman" panose="02020603050405020304" pitchFamily="18" charset="0"/>
              </a:rPr>
              <a:t>- Spora tutundu.</a:t>
            </a:r>
          </a:p>
          <a:p>
            <a:r>
              <a:rPr lang="tr-TR" sz="2200" dirty="0">
                <a:latin typeface="Times New Roman" panose="02020603050405020304" pitchFamily="18" charset="0"/>
                <a:cs typeface="Times New Roman" panose="02020603050405020304" pitchFamily="18" charset="0"/>
              </a:rPr>
              <a:t>- 50 yaşında, 7 kıta da 7 gün koşulan «Seven </a:t>
            </a:r>
            <a:r>
              <a:rPr lang="tr-TR" sz="2200" dirty="0" err="1">
                <a:latin typeface="Times New Roman" panose="02020603050405020304" pitchFamily="18" charset="0"/>
                <a:cs typeface="Times New Roman" panose="02020603050405020304" pitchFamily="18" charset="0"/>
              </a:rPr>
              <a:t>Magnificent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Marat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Hour</a:t>
            </a:r>
            <a:r>
              <a:rPr lang="tr-TR" sz="2200" dirty="0">
                <a:latin typeface="Times New Roman" panose="02020603050405020304" pitchFamily="18" charset="0"/>
                <a:cs typeface="Times New Roman" panose="02020603050405020304" pitchFamily="18" charset="0"/>
              </a:rPr>
              <a:t>’ da yarıştı.</a:t>
            </a:r>
          </a:p>
          <a:p>
            <a:r>
              <a:rPr lang="tr-TR" sz="2200" dirty="0">
                <a:latin typeface="Times New Roman" panose="02020603050405020304" pitchFamily="18" charset="0"/>
                <a:cs typeface="Times New Roman" panose="02020603050405020304" pitchFamily="18" charset="0"/>
              </a:rPr>
              <a:t>- Yarışlarda görme engelliler için özel olarak eğitilmiş köpekler </a:t>
            </a:r>
            <a:r>
              <a:rPr lang="tr-TR" sz="2200" dirty="0" err="1">
                <a:latin typeface="Times New Roman" panose="02020603050405020304" pitchFamily="18" charset="0"/>
                <a:cs typeface="Times New Roman" panose="02020603050405020304" pitchFamily="18" charset="0"/>
              </a:rPr>
              <a:t>Dave’ye</a:t>
            </a:r>
            <a:r>
              <a:rPr lang="tr-TR" sz="2200" dirty="0">
                <a:latin typeface="Times New Roman" panose="02020603050405020304" pitchFamily="18" charset="0"/>
                <a:cs typeface="Times New Roman" panose="02020603050405020304" pitchFamily="18" charset="0"/>
              </a:rPr>
              <a:t> eşlik etti.</a:t>
            </a:r>
          </a:p>
          <a:p>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Dave</a:t>
            </a:r>
            <a:r>
              <a:rPr lang="tr-TR" sz="2200" dirty="0">
                <a:latin typeface="Times New Roman" panose="02020603050405020304" pitchFamily="18" charset="0"/>
                <a:cs typeface="Times New Roman" panose="02020603050405020304" pitchFamily="18" charset="0"/>
              </a:rPr>
              <a:t>, bu maratonu bitirebilen ilk görme engelli sporcu oldu.</a:t>
            </a:r>
          </a:p>
        </p:txBody>
      </p:sp>
    </p:spTree>
    <p:extLst>
      <p:ext uri="{BB962C8B-B14F-4D97-AF65-F5344CB8AC3E}">
        <p14:creationId xmlns:p14="http://schemas.microsoft.com/office/powerpoint/2010/main" val="377239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205198-2A20-4FC1-BBCC-1EBD8A7407BB}"/>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E5E3424A-8F99-440D-8512-9C2462FF3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441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16F351-0816-4A94-B4D2-45F0A9BD3CF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2D0995F-15BD-4D0D-847A-B6180A2F5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8431" y="0"/>
            <a:ext cx="6344529" cy="6858000"/>
          </a:xfrm>
        </p:spPr>
      </p:pic>
      <p:pic>
        <p:nvPicPr>
          <p:cNvPr id="7" name="Resim 6">
            <a:extLst>
              <a:ext uri="{FF2B5EF4-FFF2-40B4-BE49-F238E27FC236}">
                <a16:creationId xmlns:a16="http://schemas.microsoft.com/office/drawing/2014/main" id="{65B7BED9-7823-43A2-AE19-E0C1D143E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908431" cy="6858000"/>
          </a:xfrm>
          <a:prstGeom prst="rect">
            <a:avLst/>
          </a:prstGeom>
        </p:spPr>
      </p:pic>
    </p:spTree>
    <p:extLst>
      <p:ext uri="{BB962C8B-B14F-4D97-AF65-F5344CB8AC3E}">
        <p14:creationId xmlns:p14="http://schemas.microsoft.com/office/powerpoint/2010/main" val="397959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F4C62E-FC51-4E94-A458-8132CCF993B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BF1A309-9B78-4CE9-AF71-60C82DA42BD1}"/>
              </a:ext>
            </a:extLst>
          </p:cNvPr>
          <p:cNvSpPr>
            <a:spLocks noGrp="1"/>
          </p:cNvSpPr>
          <p:nvPr>
            <p:ph idx="1"/>
          </p:nvPr>
        </p:nvSpPr>
        <p:spPr/>
        <p:txBody>
          <a:bodyPr>
            <a:normAutofit/>
          </a:bodyPr>
          <a:lstStyle/>
          <a:p>
            <a:pPr algn="ctr"/>
            <a:r>
              <a:rPr lang="tr-TR" sz="2600" b="1" dirty="0"/>
              <a:t>GÜLTEKİN YAZGAN</a:t>
            </a:r>
          </a:p>
          <a:p>
            <a:r>
              <a:rPr lang="tr-TR" sz="2200" dirty="0">
                <a:latin typeface="Times New Roman" panose="02020603050405020304" pitchFamily="18" charset="0"/>
                <a:cs typeface="Times New Roman" panose="02020603050405020304" pitchFamily="18" charset="0"/>
              </a:rPr>
              <a:t>10 yaşında görme engelli olan </a:t>
            </a:r>
            <a:r>
              <a:rPr lang="tr-TR" sz="2200" b="1" dirty="0">
                <a:latin typeface="Times New Roman" panose="02020603050405020304" pitchFamily="18" charset="0"/>
                <a:cs typeface="Times New Roman" panose="02020603050405020304" pitchFamily="18" charset="0"/>
              </a:rPr>
              <a:t>Gültekin Yazgan</a:t>
            </a:r>
            <a:r>
              <a:rPr lang="tr-TR" sz="2200" dirty="0">
                <a:latin typeface="Times New Roman" panose="02020603050405020304" pitchFamily="18" charset="0"/>
                <a:cs typeface="Times New Roman" panose="02020603050405020304" pitchFamily="18" charset="0"/>
              </a:rPr>
              <a:t>, hukuk okuyarak avukat olmasına rağmen aynı zamanda da görme engelli okullarında öğretmenliklerde yapmış </a:t>
            </a:r>
            <a:r>
              <a:rPr lang="tr-TR" sz="2200" b="1" dirty="0">
                <a:latin typeface="Times New Roman" panose="02020603050405020304" pitchFamily="18" charset="0"/>
                <a:cs typeface="Times New Roman" panose="02020603050405020304" pitchFamily="18" charset="0"/>
              </a:rPr>
              <a:t>Türkiye Görme Engelliler Kütüphanesini</a:t>
            </a:r>
            <a:r>
              <a:rPr lang="tr-TR" sz="2200" dirty="0">
                <a:latin typeface="Times New Roman" panose="02020603050405020304" pitchFamily="18" charset="0"/>
                <a:cs typeface="Times New Roman" panose="02020603050405020304" pitchFamily="18" charset="0"/>
              </a:rPr>
              <a:t> kurarak görme engellilerin eğitimine kendisini adamış ve görme engelli olmasını sorun yapan çevrelerce büyük mücadeleler vermiştir. Hayatını anlattığı “Kör Uçuş” kitabını Doğan </a:t>
            </a:r>
            <a:r>
              <a:rPr lang="tr-TR" sz="2200" dirty="0" err="1">
                <a:latin typeface="Times New Roman" panose="02020603050405020304" pitchFamily="18" charset="0"/>
                <a:cs typeface="Times New Roman" panose="02020603050405020304" pitchFamily="18" charset="0"/>
              </a:rPr>
              <a:t>Cüceloğlu</a:t>
            </a:r>
            <a:r>
              <a:rPr lang="tr-TR" sz="2200" dirty="0">
                <a:latin typeface="Times New Roman" panose="02020603050405020304" pitchFamily="18" charset="0"/>
                <a:cs typeface="Times New Roman" panose="02020603050405020304" pitchFamily="18" charset="0"/>
              </a:rPr>
              <a:t> görerek onu ve eşini programına davet etmiş ve kendisi de “Onlar Benim Kahramanım” kitabını kaleme almıştır</a:t>
            </a:r>
            <a:r>
              <a:rPr lang="tr-TR" sz="2200" b="1" dirty="0">
                <a:latin typeface="Times New Roman" panose="02020603050405020304" pitchFamily="18" charset="0"/>
                <a:cs typeface="Times New Roman" panose="02020603050405020304" pitchFamily="18" charset="0"/>
              </a:rPr>
              <a:t>. Prof. Yankı Yazgan</a:t>
            </a:r>
            <a:r>
              <a:rPr lang="tr-TR" sz="2200" dirty="0">
                <a:latin typeface="Times New Roman" panose="02020603050405020304" pitchFamily="18" charset="0"/>
                <a:cs typeface="Times New Roman" panose="02020603050405020304" pitchFamily="18" charset="0"/>
              </a:rPr>
              <a:t> ve </a:t>
            </a:r>
            <a:r>
              <a:rPr lang="tr-TR" sz="2200" b="1" dirty="0">
                <a:latin typeface="Times New Roman" panose="02020603050405020304" pitchFamily="18" charset="0"/>
                <a:cs typeface="Times New Roman" panose="02020603050405020304" pitchFamily="18" charset="0"/>
              </a:rPr>
              <a:t>Prof. Çağrı Yazgan</a:t>
            </a:r>
            <a:r>
              <a:rPr lang="tr-TR" sz="2200" dirty="0">
                <a:latin typeface="Times New Roman" panose="02020603050405020304" pitchFamily="18" charset="0"/>
                <a:cs typeface="Times New Roman" panose="02020603050405020304" pitchFamily="18" charset="0"/>
              </a:rPr>
              <a:t> adlı iki ünlü psikiyatrı yetiştirmiştir</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0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5B469C-2F2D-44D3-8931-C9F4862D3295}"/>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F1A86280-C48B-4BB0-A52B-9BB429F0D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3878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0D3417-DA92-4481-9082-34EB636F9D4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40D9B1D-5F34-43A6-A737-031FD9F2D774}"/>
              </a:ext>
            </a:extLst>
          </p:cNvPr>
          <p:cNvSpPr>
            <a:spLocks noGrp="1"/>
          </p:cNvSpPr>
          <p:nvPr>
            <p:ph idx="1"/>
          </p:nvPr>
        </p:nvSpPr>
        <p:spPr/>
        <p:txBody>
          <a:bodyPr/>
          <a:lstStyle/>
          <a:p>
            <a:pPr algn="ctr"/>
            <a:r>
              <a:rPr lang="tr-TR" sz="2600" b="1" dirty="0"/>
              <a:t>LOKMAN AYVA</a:t>
            </a:r>
          </a:p>
          <a:p>
            <a:r>
              <a:rPr lang="tr-TR" dirty="0"/>
              <a:t>Türkiye’nin ilk görme engelli Milletvekili olan Lokman Ayva 2 dönem milletvekilliği yapmıştır ve halen bir partinin 50 kişilik MYK üyesidir ve bu yönetime en çok oy alarak seçilen 4. Kişi olmuştur.</a:t>
            </a:r>
          </a:p>
          <a:p>
            <a:r>
              <a:rPr lang="tr-TR" dirty="0"/>
              <a:t>Boğaziçi Üniversitesi mezunu olan Lokman Ayva işportacılık, öğretmenlik yapmıştır. 1966 doğumlu olan Ayva Milletvekilliği zamanında engelli hakları konusunda büyük çaba harcamıştır. Beyaz Ay Derneğini kurmuş ve “Eğitim Her Engeli Aşar” kampanyası ile engellileri eğitmiştir. Avrupa Parlamentosunda da görev almıştır.</a:t>
            </a:r>
          </a:p>
          <a:p>
            <a:endParaRPr lang="tr-TR" dirty="0"/>
          </a:p>
        </p:txBody>
      </p:sp>
    </p:spTree>
    <p:extLst>
      <p:ext uri="{BB962C8B-B14F-4D97-AF65-F5344CB8AC3E}">
        <p14:creationId xmlns:p14="http://schemas.microsoft.com/office/powerpoint/2010/main" val="327099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BDFB63-C19B-4C99-A450-4ED1A5D4E930}"/>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32C3F3FA-69B9-4321-87F7-77EAE5223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1382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D0F673-AEAC-4FC1-985F-EE5FA42FE03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AE2B7FC-A87E-414F-B2BB-F5426613D227}"/>
              </a:ext>
            </a:extLst>
          </p:cNvPr>
          <p:cNvSpPr>
            <a:spLocks noGrp="1"/>
          </p:cNvSpPr>
          <p:nvPr>
            <p:ph idx="1"/>
          </p:nvPr>
        </p:nvSpPr>
        <p:spPr/>
        <p:txBody>
          <a:bodyPr>
            <a:normAutofit/>
          </a:bodyPr>
          <a:lstStyle/>
          <a:p>
            <a:pPr algn="ctr"/>
            <a:r>
              <a:rPr lang="tr-TR" sz="2600" b="1" dirty="0"/>
              <a:t>HELEN KELLER</a:t>
            </a:r>
          </a:p>
          <a:p>
            <a:r>
              <a:rPr lang="tr-TR" sz="2200" dirty="0">
                <a:latin typeface="Times New Roman" panose="02020603050405020304" pitchFamily="18" charset="0"/>
                <a:cs typeface="Times New Roman" panose="02020603050405020304" pitchFamily="18" charset="0"/>
              </a:rPr>
              <a:t>- Pedagog </a:t>
            </a:r>
          </a:p>
          <a:p>
            <a:r>
              <a:rPr lang="tr-TR" sz="2200" dirty="0">
                <a:latin typeface="Times New Roman" panose="02020603050405020304" pitchFamily="18" charset="0"/>
                <a:cs typeface="Times New Roman" panose="02020603050405020304" pitchFamily="18" charset="0"/>
              </a:rPr>
              <a:t>- Bebeklik çağından itibaren kör-sağır ve dilsiz olması, onu pek çok meslektaşından ayıran önemli özelliğidir. Engellerine rağmen başardıkları, onu efsanevi bir kişilik haline getirmiştir. Beş lisan bilen, bisiklet, kano ve yelkenli ile gezintiye çıkan, yüzen, satranç oynayan Helen Keller, yazdığı makaleler ve bir dizi </a:t>
            </a:r>
            <a:r>
              <a:rPr lang="tr-TR" sz="2200" dirty="0" err="1">
                <a:latin typeface="Times New Roman" panose="02020603050405020304" pitchFamily="18" charset="0"/>
                <a:cs typeface="Times New Roman" panose="02020603050405020304" pitchFamily="18" charset="0"/>
              </a:rPr>
              <a:t>kita</a:t>
            </a:r>
            <a:r>
              <a:rPr lang="el-GR" sz="2200" dirty="0">
                <a:latin typeface="Times New Roman" panose="02020603050405020304" pitchFamily="18" charset="0"/>
                <a:cs typeface="Times New Roman" panose="02020603050405020304" pitchFamily="18" charset="0"/>
              </a:rPr>
              <a:t>ρ</a:t>
            </a:r>
            <a:r>
              <a:rPr lang="tr-TR" sz="2200" dirty="0">
                <a:latin typeface="Times New Roman" panose="02020603050405020304" pitchFamily="18" charset="0"/>
                <a:cs typeface="Times New Roman" panose="02020603050405020304" pitchFamily="18" charset="0"/>
              </a:rPr>
              <a:t>la kendisini engellilere yardımcı olmaya adamıştır. Başta Amerikan Görme Engelliler Vakfı olmak üzere çok sayıda organizasyonda görev almış ve görevleri nedeniyle dünyanın pek çok yerine seyahat etmiştir.</a:t>
            </a:r>
            <a:endParaRPr lang="tr-TR" sz="2200" b="1" dirty="0">
              <a:latin typeface="Times New Roman" panose="02020603050405020304" pitchFamily="18" charset="0"/>
              <a:cs typeface="Times New Roman" panose="02020603050405020304" pitchFamily="18" charset="0"/>
            </a:endParaRPr>
          </a:p>
          <a:p>
            <a:endParaRPr lang="tr-TR" sz="2600" b="1" dirty="0"/>
          </a:p>
        </p:txBody>
      </p:sp>
    </p:spTree>
    <p:extLst>
      <p:ext uri="{BB962C8B-B14F-4D97-AF65-F5344CB8AC3E}">
        <p14:creationId xmlns:p14="http://schemas.microsoft.com/office/powerpoint/2010/main" val="51570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332B92-87A7-4864-9B82-A86DF4491A1B}"/>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22332EAE-23B4-48AD-8448-0B4AF270E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2526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82F23D-2A3C-42C2-8E18-1F7665EDDC9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8C43438-72EC-4E32-A0D4-FF174C31F07A}"/>
              </a:ext>
            </a:extLst>
          </p:cNvPr>
          <p:cNvSpPr>
            <a:spLocks noGrp="1"/>
          </p:cNvSpPr>
          <p:nvPr>
            <p:ph idx="1"/>
          </p:nvPr>
        </p:nvSpPr>
        <p:spPr/>
        <p:txBody>
          <a:bodyPr>
            <a:normAutofit/>
          </a:bodyPr>
          <a:lstStyle/>
          <a:p>
            <a:pPr algn="ctr"/>
            <a:r>
              <a:rPr lang="tr-TR" sz="2600" b="1" dirty="0"/>
              <a:t>MİTHAT ENÇ</a:t>
            </a:r>
          </a:p>
          <a:p>
            <a:r>
              <a:rPr lang="tr-TR" sz="2200" dirty="0">
                <a:latin typeface="Times New Roman" panose="02020603050405020304" pitchFamily="18" charset="0"/>
                <a:cs typeface="Times New Roman" panose="02020603050405020304" pitchFamily="18" charset="0"/>
              </a:rPr>
              <a:t>Gaziantep’te doğan </a:t>
            </a:r>
            <a:r>
              <a:rPr lang="tr-TR" sz="2200" dirty="0" err="1">
                <a:latin typeface="Times New Roman" panose="02020603050405020304" pitchFamily="18" charset="0"/>
                <a:cs typeface="Times New Roman" panose="02020603050405020304" pitchFamily="18" charset="0"/>
              </a:rPr>
              <a:t>Enç</a:t>
            </a:r>
            <a:r>
              <a:rPr lang="tr-TR" sz="2200" dirty="0">
                <a:latin typeface="Times New Roman" panose="02020603050405020304" pitchFamily="18" charset="0"/>
                <a:cs typeface="Times New Roman" panose="02020603050405020304" pitchFamily="18" charset="0"/>
              </a:rPr>
              <a:t>, Hukuk fakültesi okurken görme engelli olur ve okulunu bırakarak özel eğitime yönelir </a:t>
            </a:r>
            <a:r>
              <a:rPr lang="tr-TR" sz="2200" dirty="0" err="1">
                <a:latin typeface="Times New Roman" panose="02020603050405020304" pitchFamily="18" charset="0"/>
                <a:cs typeface="Times New Roman" panose="02020603050405020304" pitchFamily="18" charset="0"/>
              </a:rPr>
              <a:t>Colombia</a:t>
            </a:r>
            <a:r>
              <a:rPr lang="tr-TR" sz="2200" dirty="0">
                <a:latin typeface="Times New Roman" panose="02020603050405020304" pitchFamily="18" charset="0"/>
                <a:cs typeface="Times New Roman" panose="02020603050405020304" pitchFamily="18" charset="0"/>
              </a:rPr>
              <a:t> ve </a:t>
            </a:r>
            <a:r>
              <a:rPr lang="tr-TR" sz="2200" dirty="0" err="1">
                <a:latin typeface="Times New Roman" panose="02020603050405020304" pitchFamily="18" charset="0"/>
                <a:cs typeface="Times New Roman" panose="02020603050405020304" pitchFamily="18" charset="0"/>
              </a:rPr>
              <a:t>Hayvard</a:t>
            </a:r>
            <a:r>
              <a:rPr lang="tr-TR" sz="2200" dirty="0">
                <a:latin typeface="Times New Roman" panose="02020603050405020304" pitchFamily="18" charset="0"/>
                <a:cs typeface="Times New Roman" panose="02020603050405020304" pitchFamily="18" charset="0"/>
              </a:rPr>
              <a:t> da okur. Sonrasında Ankara, Gazi ve Bilkent Üniversitesi Eğitim Fakültelerini kurarak, buralarda kurucu dekanlık yapar. Hayatının engelli eğitimine adar ve onu görmek istemeyenlere en büyük mücadeleyi vererek doçentliğe kadar yükselir. Eserler üretir Gaziantep yöresi ile alakalı. En önemli eseri “ Bitmeyen Gece” adlı otobiyografisidir ve halen kendisi Eğitim Fakültelerinde özel eğitim derslerinde toplum a örnek gösterilmektedir.</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488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CC3590-B0B5-4512-B1E2-23F2D6743FB1}"/>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60D70019-E422-45E0-AC07-9C05B679E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3146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994C14-4F31-45BF-939F-1499AEE85996}"/>
              </a:ext>
            </a:extLst>
          </p:cNvPr>
          <p:cNvSpPr>
            <a:spLocks noGrp="1"/>
          </p:cNvSpPr>
          <p:nvPr>
            <p:ph type="title"/>
          </p:nvPr>
        </p:nvSpPr>
        <p:spPr/>
        <p:txBody>
          <a:bodyPr/>
          <a:lstStyle/>
          <a:p>
            <a:endParaRPr lang="tr-TR"/>
          </a:p>
        </p:txBody>
      </p:sp>
      <p:pic>
        <p:nvPicPr>
          <p:cNvPr id="1026" name="Picture 2" descr="Okulumuz Hakkında - Cumhuriyet Ortaokul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6526" y="1107709"/>
            <a:ext cx="6154528" cy="457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9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BC314B-3CAB-4515-B551-C254446E728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1B51E88-7612-48CA-A334-9D4AB1976A04}"/>
              </a:ext>
            </a:extLst>
          </p:cNvPr>
          <p:cNvSpPr>
            <a:spLocks noGrp="1"/>
          </p:cNvSpPr>
          <p:nvPr>
            <p:ph idx="1"/>
          </p:nvPr>
        </p:nvSpPr>
        <p:spPr/>
        <p:txBody>
          <a:bodyPr>
            <a:normAutofit/>
          </a:bodyPr>
          <a:lstStyle/>
          <a:p>
            <a:pPr algn="ctr"/>
            <a:r>
              <a:rPr lang="tr-TR" sz="2600" b="1" dirty="0"/>
              <a:t>LUDWİG WAN BEETHOVEN</a:t>
            </a:r>
          </a:p>
          <a:p>
            <a:r>
              <a:rPr lang="tr-TR" sz="2200" dirty="0">
                <a:latin typeface="Times New Roman" panose="02020603050405020304" pitchFamily="18" charset="0"/>
                <a:cs typeface="Times New Roman" panose="02020603050405020304" pitchFamily="18" charset="0"/>
              </a:rPr>
              <a:t>Almanya’nın Bonn şehrinde fakir bir ailenin çocuğu olarak dünyaya gelen </a:t>
            </a:r>
            <a:r>
              <a:rPr lang="tr-TR" sz="2200" dirty="0" err="1">
                <a:latin typeface="Times New Roman" panose="02020603050405020304" pitchFamily="18" charset="0"/>
                <a:cs typeface="Times New Roman" panose="02020603050405020304" pitchFamily="18" charset="0"/>
              </a:rPr>
              <a:t>Beethoven’ın</a:t>
            </a:r>
            <a:r>
              <a:rPr lang="tr-TR" sz="2200" dirty="0">
                <a:latin typeface="Times New Roman" panose="02020603050405020304" pitchFamily="18" charset="0"/>
                <a:cs typeface="Times New Roman" panose="02020603050405020304" pitchFamily="18" charset="0"/>
              </a:rPr>
              <a:t> müzikle tanışması; alkolik ve sert bir eğitimi benimseyen müzisyen babasının, aile bütçesine katkıda bulunması için kilisede piyano çaldırmasıyla başlamış. 1792’de Viyana’ya giden Beethoven klasik müziğin ünlü bestecisi Joseph </a:t>
            </a:r>
            <a:r>
              <a:rPr lang="tr-TR" sz="2200" dirty="0" err="1">
                <a:latin typeface="Times New Roman" panose="02020603050405020304" pitchFamily="18" charset="0"/>
                <a:cs typeface="Times New Roman" panose="02020603050405020304" pitchFamily="18" charset="0"/>
              </a:rPr>
              <a:t>Haydn</a:t>
            </a:r>
            <a:r>
              <a:rPr lang="tr-TR" sz="2200" dirty="0">
                <a:latin typeface="Times New Roman" panose="02020603050405020304" pitchFamily="18" charset="0"/>
                <a:cs typeface="Times New Roman" panose="02020603050405020304" pitchFamily="18" charset="0"/>
              </a:rPr>
              <a:t> yanında çalışma imkanı bulmuş. </a:t>
            </a:r>
            <a:r>
              <a:rPr lang="tr-TR" sz="2200" dirty="0" err="1">
                <a:latin typeface="Times New Roman" panose="02020603050405020304" pitchFamily="18" charset="0"/>
                <a:cs typeface="Times New Roman" panose="02020603050405020304" pitchFamily="18" charset="0"/>
              </a:rPr>
              <a:t>Beethoven’ın</a:t>
            </a:r>
            <a:r>
              <a:rPr lang="tr-TR" sz="2200" dirty="0">
                <a:latin typeface="Times New Roman" panose="02020603050405020304" pitchFamily="18" charset="0"/>
                <a:cs typeface="Times New Roman" panose="02020603050405020304" pitchFamily="18" charset="0"/>
              </a:rPr>
              <a:t> üstün yeteneğini </a:t>
            </a:r>
            <a:r>
              <a:rPr lang="tr-TR" sz="2200" dirty="0" err="1">
                <a:latin typeface="Times New Roman" panose="02020603050405020304" pitchFamily="18" charset="0"/>
                <a:cs typeface="Times New Roman" panose="02020603050405020304" pitchFamily="18" charset="0"/>
              </a:rPr>
              <a:t>farkeden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Haydn’ın</a:t>
            </a:r>
            <a:r>
              <a:rPr lang="tr-TR" sz="2200" dirty="0">
                <a:latin typeface="Times New Roman" panose="02020603050405020304" pitchFamily="18" charset="0"/>
                <a:cs typeface="Times New Roman" panose="02020603050405020304" pitchFamily="18" charset="0"/>
              </a:rPr>
              <a:t> el vermesiyle 19. yy sonlarına kadar yaşayan tüm bestecileri etkileyen Beethoven doğmuş. 1801’de işitme problemleri yaşamaya başlayan efsane 1817’de tamamen sağır olmuş ama bu durum müzik hayatını hiç mi hiç etkilememiş. Hatta dünyaca ünlü 9. Senfonisini sağırlık döneminde bestelemiştir</a:t>
            </a:r>
            <a:endParaRPr lang="tr-TR" sz="2200" b="1" dirty="0">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CCD3DF53-45A1-471C-92A7-2E49812EF440}"/>
              </a:ext>
            </a:extLst>
          </p:cNvPr>
          <p:cNvSpPr/>
          <p:nvPr/>
        </p:nvSpPr>
        <p:spPr>
          <a:xfrm>
            <a:off x="1178133" y="37870"/>
            <a:ext cx="9704067"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ENGELLERİ AŞAN ÖZEL İNSANLAR</a:t>
            </a:r>
          </a:p>
        </p:txBody>
      </p:sp>
    </p:spTree>
    <p:extLst>
      <p:ext uri="{BB962C8B-B14F-4D97-AF65-F5344CB8AC3E}">
        <p14:creationId xmlns:p14="http://schemas.microsoft.com/office/powerpoint/2010/main" val="316622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9E6FB97-882E-45DF-B76E-0E37C9BD4B5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A88FB04D-0128-418F-B010-2C07F3E925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571397"/>
          </a:xfrm>
        </p:spPr>
      </p:pic>
    </p:spTree>
    <p:extLst>
      <p:ext uri="{BB962C8B-B14F-4D97-AF65-F5344CB8AC3E}">
        <p14:creationId xmlns:p14="http://schemas.microsoft.com/office/powerpoint/2010/main" val="112026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9C46AA-2090-4C71-88EB-78BB1383F6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4AB7BA-3B28-4C5C-A6A5-130F50805D3D}"/>
              </a:ext>
            </a:extLst>
          </p:cNvPr>
          <p:cNvSpPr>
            <a:spLocks noGrp="1"/>
          </p:cNvSpPr>
          <p:nvPr>
            <p:ph idx="1"/>
          </p:nvPr>
        </p:nvSpPr>
        <p:spPr/>
        <p:txBody>
          <a:bodyPr>
            <a:normAutofit/>
          </a:bodyPr>
          <a:lstStyle/>
          <a:p>
            <a:pPr algn="ctr"/>
            <a:r>
              <a:rPr lang="tr-TR" sz="2600" b="1" dirty="0"/>
              <a:t>AŞIK VEYSEL</a:t>
            </a:r>
          </a:p>
          <a:p>
            <a:r>
              <a:rPr lang="tr-TR" sz="2200" dirty="0">
                <a:latin typeface="Times New Roman" panose="02020603050405020304" pitchFamily="18" charset="0"/>
                <a:cs typeface="Times New Roman" panose="02020603050405020304" pitchFamily="18" charset="0"/>
              </a:rPr>
              <a:t>1894’de Sivas’ın </a:t>
            </a:r>
            <a:r>
              <a:rPr lang="tr-TR" sz="2200" dirty="0" err="1">
                <a:latin typeface="Times New Roman" panose="02020603050405020304" pitchFamily="18" charset="0"/>
                <a:cs typeface="Times New Roman" panose="02020603050405020304" pitchFamily="18" charset="0"/>
              </a:rPr>
              <a:t>Sivrialan</a:t>
            </a:r>
            <a:r>
              <a:rPr lang="tr-TR" sz="2200" dirty="0">
                <a:latin typeface="Times New Roman" panose="02020603050405020304" pitchFamily="18" charset="0"/>
                <a:cs typeface="Times New Roman" panose="02020603050405020304" pitchFamily="18" charset="0"/>
              </a:rPr>
              <a:t> Köyünde dünyaya gelmiş ve 6 yaşında yakalandığı çiçek hastalığı nedeniyle görme engelli olmuştur. Babasının oyalansın diye aldığı sazı ile avunurken okuduğu şiirler ile </a:t>
            </a:r>
            <a:r>
              <a:rPr lang="en-US" sz="2200" dirty="0" err="1">
                <a:latin typeface="Times New Roman" panose="02020603050405020304" pitchFamily="18" charset="0"/>
                <a:cs typeface="Times New Roman" panose="02020603050405020304" pitchFamily="18" charset="0"/>
              </a:rPr>
              <a:t>ülkemizin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ünlü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ozanlarından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olmuş</a:t>
            </a:r>
            <a:r>
              <a:rPr lang="tr-TR" sz="2200" dirty="0">
                <a:latin typeface="Times New Roman" panose="02020603050405020304" pitchFamily="18" charset="0"/>
                <a:cs typeface="Times New Roman" panose="02020603050405020304" pitchFamily="18" charset="0"/>
              </a:rPr>
              <a:t>tur</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a:t>
            </a:r>
            <a:r>
              <a:rPr lang="en-US" sz="2200" dirty="0" err="1">
                <a:latin typeface="Times New Roman" panose="02020603050405020304" pitchFamily="18" charset="0"/>
                <a:cs typeface="Times New Roman" panose="02020603050405020304" pitchFamily="18" charset="0"/>
              </a:rPr>
              <a:t>öy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okullarında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enstitülerinde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türkü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muallimliği</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yapan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Şatıroğlu</a:t>
            </a:r>
            <a:r>
              <a:rPr lang="en-US" sz="2200" dirty="0">
                <a:latin typeface="Times New Roman" panose="02020603050405020304" pitchFamily="18" charset="0"/>
                <a:cs typeface="Times New Roman" panose="02020603050405020304" pitchFamily="18" charset="0"/>
              </a:rPr>
              <a:t> 1973 </a:t>
            </a:r>
            <a:r>
              <a:rPr lang="en-US" sz="2200" dirty="0" err="1">
                <a:latin typeface="Times New Roman" panose="02020603050405020304" pitchFamily="18" charset="0"/>
                <a:cs typeface="Times New Roman" panose="02020603050405020304" pitchFamily="18" charset="0"/>
              </a:rPr>
              <a:t>yılında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aramızdan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ayrılmıştır</a:t>
            </a:r>
            <a:r>
              <a:rPr lang="tr-TR" sz="2200" dirty="0">
                <a:latin typeface="Times New Roman" panose="02020603050405020304" pitchFamily="18" charset="0"/>
                <a:cs typeface="Times New Roman" panose="02020603050405020304" pitchFamily="18" charset="0"/>
              </a:rPr>
              <a:t> ama şiir ve türküleri halen dillere </a:t>
            </a:r>
            <a:r>
              <a:rPr lang="tr-TR" sz="2200" dirty="0" err="1">
                <a:latin typeface="Times New Roman" panose="02020603050405020304" pitchFamily="18" charset="0"/>
                <a:cs typeface="Times New Roman" panose="02020603050405020304" pitchFamily="18" charset="0"/>
              </a:rPr>
              <a:t>pelesen</a:t>
            </a:r>
            <a:r>
              <a:rPr lang="tr-TR" sz="2200" dirty="0">
                <a:latin typeface="Times New Roman" panose="02020603050405020304" pitchFamily="18" charset="0"/>
                <a:cs typeface="Times New Roman" panose="02020603050405020304" pitchFamily="18" charset="0"/>
              </a:rPr>
              <a:t> olup yaşamaktadır.</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77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76F87D-A8BB-4CCA-8F99-2815532ABC9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91DAC471-3518-47A4-9D19-E6BE2E5C9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9302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824453-CDEA-4261-A490-0B8A6CD1DF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79A427-F97B-4D7D-A0ED-6818D08E2346}"/>
              </a:ext>
            </a:extLst>
          </p:cNvPr>
          <p:cNvSpPr>
            <a:spLocks noGrp="1"/>
          </p:cNvSpPr>
          <p:nvPr>
            <p:ph idx="1"/>
          </p:nvPr>
        </p:nvSpPr>
        <p:spPr/>
        <p:txBody>
          <a:bodyPr>
            <a:normAutofit/>
          </a:bodyPr>
          <a:lstStyle/>
          <a:p>
            <a:pPr algn="ctr"/>
            <a:r>
              <a:rPr lang="tr-TR" sz="2600" b="1" dirty="0"/>
              <a:t>THOMAS EDİSON</a:t>
            </a:r>
          </a:p>
          <a:p>
            <a:r>
              <a:rPr lang="tr-TR" sz="2200" dirty="0" err="1">
                <a:latin typeface="Times New Roman" panose="02020603050405020304" pitchFamily="18" charset="0"/>
                <a:cs typeface="Times New Roman" panose="02020603050405020304" pitchFamily="18" charset="0"/>
              </a:rPr>
              <a:t>Ampülü</a:t>
            </a:r>
            <a:r>
              <a:rPr lang="tr-TR" sz="2200" dirty="0">
                <a:latin typeface="Times New Roman" panose="02020603050405020304" pitchFamily="18" charset="0"/>
                <a:cs typeface="Times New Roman" panose="02020603050405020304" pitchFamily="18" charset="0"/>
              </a:rPr>
              <a:t> bulan adam olarak tanıdığımız </a:t>
            </a:r>
            <a:r>
              <a:rPr lang="tr-TR" sz="2200" dirty="0" err="1">
                <a:latin typeface="Times New Roman" panose="02020603050405020304" pitchFamily="18" charset="0"/>
                <a:cs typeface="Times New Roman" panose="02020603050405020304" pitchFamily="18" charset="0"/>
              </a:rPr>
              <a:t>Tomas</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Alva</a:t>
            </a:r>
            <a:r>
              <a:rPr lang="tr-TR" sz="2200" dirty="0">
                <a:latin typeface="Times New Roman" panose="02020603050405020304" pitchFamily="18" charset="0"/>
                <a:cs typeface="Times New Roman" panose="02020603050405020304" pitchFamily="18" charset="0"/>
              </a:rPr>
              <a:t> Edison da işitme engellidir. Umutsuzluğa düşmek yerine yalnızlığını sayısız deneyle telafi eden mucidin, sadece </a:t>
            </a:r>
            <a:r>
              <a:rPr lang="tr-TR" sz="2200" dirty="0" err="1">
                <a:latin typeface="Times New Roman" panose="02020603050405020304" pitchFamily="18" charset="0"/>
                <a:cs typeface="Times New Roman" panose="02020603050405020304" pitchFamily="18" charset="0"/>
              </a:rPr>
              <a:t>ampül</a:t>
            </a:r>
            <a:r>
              <a:rPr lang="tr-TR" sz="2200" dirty="0">
                <a:latin typeface="Times New Roman" panose="02020603050405020304" pitchFamily="18" charset="0"/>
                <a:cs typeface="Times New Roman" panose="02020603050405020304" pitchFamily="18" charset="0"/>
              </a:rPr>
              <a:t> için bile iki binin üstünde deney yaptığı rivayet edilir. 2500’e yakın buluşunsa patentini alacak kadar başarılı bir kariyeri olmuştur.</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80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01E128-0BB9-4577-AA14-DD335D7E4486}"/>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DC58ADD6-CBFD-44E9-BC9E-47ECB6DBE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744"/>
            <a:ext cx="12192000" cy="6884743"/>
          </a:xfrm>
        </p:spPr>
      </p:pic>
    </p:spTree>
    <p:extLst>
      <p:ext uri="{BB962C8B-B14F-4D97-AF65-F5344CB8AC3E}">
        <p14:creationId xmlns:p14="http://schemas.microsoft.com/office/powerpoint/2010/main" val="144778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9E2924-550F-477E-BFB3-74FAFB4BDF3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6966E2B-4564-4554-94E1-D08FF9AA9098}"/>
              </a:ext>
            </a:extLst>
          </p:cNvPr>
          <p:cNvSpPr>
            <a:spLocks noGrp="1"/>
          </p:cNvSpPr>
          <p:nvPr>
            <p:ph idx="1"/>
          </p:nvPr>
        </p:nvSpPr>
        <p:spPr/>
        <p:txBody>
          <a:bodyPr>
            <a:normAutofit/>
          </a:bodyPr>
          <a:lstStyle/>
          <a:p>
            <a:pPr algn="ctr"/>
            <a:r>
              <a:rPr lang="tr-TR" sz="2600" b="1" dirty="0"/>
              <a:t>EŞREF ARMAĞAN</a:t>
            </a:r>
          </a:p>
          <a:p>
            <a:r>
              <a:rPr lang="tr-TR" sz="2200" dirty="0">
                <a:latin typeface="Times New Roman" panose="02020603050405020304" pitchFamily="18" charset="0"/>
                <a:cs typeface="Times New Roman" panose="02020603050405020304" pitchFamily="18" charset="0"/>
              </a:rPr>
              <a:t>Ankara’da yaşayan ve doğuştan görmeyen Eşref Armağan 41 yıldır resim yapıyor. Amerika ve Avrupa’da sergiler açan Armağan, Amerika eski Başkanlarından Clinton’ın da portresini yapmış. Menajeri </a:t>
            </a:r>
            <a:r>
              <a:rPr lang="tr-TR" sz="2200" dirty="0" err="1">
                <a:latin typeface="Times New Roman" panose="02020603050405020304" pitchFamily="18" charset="0"/>
                <a:cs typeface="Times New Roman" panose="02020603050405020304" pitchFamily="18" charset="0"/>
              </a:rPr>
              <a:t>Joan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Eroncel</a:t>
            </a:r>
            <a:r>
              <a:rPr lang="tr-TR" sz="2200" dirty="0">
                <a:latin typeface="Times New Roman" panose="02020603050405020304" pitchFamily="18" charset="0"/>
                <a:cs typeface="Times New Roman" panose="02020603050405020304" pitchFamily="18" charset="0"/>
              </a:rPr>
              <a:t> ile birlikte gittiği ülkelerde uluslararası ün kazanan Eşref Armağan’ın beyin yapısı Harvard Üniversitesi’nde incelenmiş ve görmediği halde nasıl resim yapabildiği bilimsel çalışmalara konu olmuş. Dokunuşları ile gören Armağan Amerikalı bir hanım ile tanışır ve bu hanım sayesinde uluslar arası bir üne </a:t>
            </a:r>
            <a:r>
              <a:rPr lang="tr-TR" sz="2200" dirty="0" err="1">
                <a:latin typeface="Times New Roman" panose="02020603050405020304" pitchFamily="18" charset="0"/>
                <a:cs typeface="Times New Roman" panose="02020603050405020304" pitchFamily="18" charset="0"/>
              </a:rPr>
              <a:t>kavuşur.Türkiye’nin</a:t>
            </a:r>
            <a:r>
              <a:rPr lang="tr-TR" sz="2200" dirty="0">
                <a:latin typeface="Times New Roman" panose="02020603050405020304" pitchFamily="18" charset="0"/>
                <a:cs typeface="Times New Roman" panose="02020603050405020304" pitchFamily="18" charset="0"/>
              </a:rPr>
              <a:t> yetiştirdiği değerli yeteneklerimizdendir.</a:t>
            </a: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19890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72</TotalTime>
  <Words>903</Words>
  <Application>Microsoft Office PowerPoint</Application>
  <PresentationFormat>Widescreen</PresentationFormat>
  <Paragraphs>40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Geçmişe bakış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Sultan YAVUZ</dc:creator>
  <cp:lastModifiedBy>Furkan</cp:lastModifiedBy>
  <cp:revision>9</cp:revision>
  <dcterms:created xsi:type="dcterms:W3CDTF">2018-05-02T16:01:03Z</dcterms:created>
  <dcterms:modified xsi:type="dcterms:W3CDTF">2021-02-25T15:00:12Z</dcterms:modified>
</cp:coreProperties>
</file>